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3"/>
  </p:notesMasterIdLst>
  <p:sldIdLst>
    <p:sldId id="286" r:id="rId2"/>
    <p:sldId id="303" r:id="rId3"/>
    <p:sldId id="292" r:id="rId4"/>
    <p:sldId id="270" r:id="rId5"/>
    <p:sldId id="291" r:id="rId6"/>
    <p:sldId id="293" r:id="rId7"/>
    <p:sldId id="289" r:id="rId8"/>
    <p:sldId id="301" r:id="rId9"/>
    <p:sldId id="315" r:id="rId10"/>
    <p:sldId id="316" r:id="rId11"/>
    <p:sldId id="312" r:id="rId12"/>
    <p:sldId id="304" r:id="rId13"/>
    <p:sldId id="307" r:id="rId14"/>
    <p:sldId id="308" r:id="rId15"/>
    <p:sldId id="309" r:id="rId16"/>
    <p:sldId id="310" r:id="rId17"/>
    <p:sldId id="302" r:id="rId18"/>
    <p:sldId id="311" r:id="rId19"/>
    <p:sldId id="305" r:id="rId20"/>
    <p:sldId id="299" r:id="rId21"/>
    <p:sldId id="300" r:id="rId22"/>
    <p:sldId id="298" r:id="rId23"/>
    <p:sldId id="296" r:id="rId24"/>
    <p:sldId id="290" r:id="rId25"/>
    <p:sldId id="282" r:id="rId26"/>
    <p:sldId id="317" r:id="rId27"/>
    <p:sldId id="283" r:id="rId28"/>
    <p:sldId id="297" r:id="rId29"/>
    <p:sldId id="313" r:id="rId30"/>
    <p:sldId id="314" r:id="rId31"/>
    <p:sldId id="260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48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A1ADD-57FA-4D31-8FCC-4EB10D11876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F0795-E866-4E7E-8038-BBE9EAB8B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7E1A02E-9EE0-4231-BC34-E5964613C665}" type="slidenum">
              <a:rPr lang="en-US" altLang="en-US"/>
              <a:pPr eaLnBrk="1" hangingPunct="1"/>
              <a:t>28</a:t>
            </a:fld>
            <a:endParaRPr lang="en-US" alt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7E1A02E-9EE0-4231-BC34-E5964613C665}" type="slidenum">
              <a:rPr lang="en-US" altLang="en-US"/>
              <a:pPr eaLnBrk="1" hangingPunct="1"/>
              <a:t>29</a:t>
            </a:fld>
            <a:endParaRPr lang="en-US" alt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7E1A02E-9EE0-4231-BC34-E5964613C665}" type="slidenum">
              <a:rPr lang="en-US" altLang="en-US"/>
              <a:pPr eaLnBrk="1" hangingPunct="1"/>
              <a:t>30</a:t>
            </a:fld>
            <a:endParaRPr lang="en-US" alt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CD11EB3F-A4DD-4515-966F-B89C3FDB8DC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41BDE64-9159-416D-841E-FEE0F37CDE4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georgeb@emoutcomes.com" TargetMode="External"/><Relationship Id="rId2" Type="http://schemas.openxmlformats.org/officeDocument/2006/relationships/hyperlink" Target="http://www.emoutcome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143" y="228600"/>
            <a:ext cx="877535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ESTABLISHING COMMAND </a:t>
            </a:r>
          </a:p>
          <a:p>
            <a:pPr algn="ctr"/>
            <a:r>
              <a:rPr lang="en-US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AND CONTROL,</a:t>
            </a:r>
          </a:p>
          <a:p>
            <a:pPr algn="ctr"/>
            <a:r>
              <a:rPr lang="en-US" sz="3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ABOVE AND BELOW</a:t>
            </a:r>
            <a:r>
              <a:rPr lang="en-US" sz="3400" dirty="0" smtClean="0"/>
              <a:t> </a:t>
            </a:r>
            <a:endParaRPr lang="en-US" sz="3400" dirty="0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68875" y="2400654"/>
            <a:ext cx="8784625" cy="2452807"/>
            <a:chOff x="672" y="1936"/>
            <a:chExt cx="3303" cy="864"/>
          </a:xfrm>
        </p:grpSpPr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1968"/>
              <a:ext cx="603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3" cstate="print">
              <a:lum contras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968"/>
              <a:ext cx="605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1968"/>
              <a:ext cx="618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4" y="1968"/>
              <a:ext cx="612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8" y="1936"/>
              <a:ext cx="607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1044643" y="5334000"/>
            <a:ext cx="7212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GEORGE BUCK, PHD</a:t>
            </a:r>
            <a:endParaRPr lang="en-US" sz="36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30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Establishing the Path to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1138881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Incident Management System</a:t>
            </a:r>
          </a:p>
          <a:p>
            <a:pPr lvl="1"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2050" name="Picture 2" descr="C:\Users\George\Desktop\ICS Cha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89" y="1945159"/>
            <a:ext cx="3194050" cy="459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George\Desktop\1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968" y="3021013"/>
            <a:ext cx="4961113" cy="318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296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Establishing the Path to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834081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Number One Reason for Failures in Disaster Responds </a:t>
            </a:r>
            <a:endParaRPr lang="en-US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514600"/>
            <a:ext cx="7239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Actual or perceived failures in responding to m</a:t>
            </a:r>
            <a:r>
              <a:rPr lang="en-US" sz="2800" dirty="0" smtClean="0"/>
              <a:t>ajor events </a:t>
            </a:r>
            <a:r>
              <a:rPr lang="en-US" sz="2800" dirty="0"/>
              <a:t>highlight the need to better understand the dynamics of command and control of disaster response operations. Post-event analyses of the causes of the failures in response indicate a problem with understanding the command and control leadership processes within multi-response agency disaster response operations.</a:t>
            </a:r>
          </a:p>
        </p:txBody>
      </p:sp>
    </p:spTree>
    <p:extLst>
      <p:ext uri="{BB962C8B-B14F-4D97-AF65-F5344CB8AC3E}">
        <p14:creationId xmlns:p14="http://schemas.microsoft.com/office/powerpoint/2010/main" val="22065191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WHEN IN COMMAND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1026" name="Picture 2" descr="G:\Laptop6_12\101 group cr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5719"/>
            <a:ext cx="5224399" cy="4995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9681" y="2514600"/>
            <a:ext cx="7772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i="1" dirty="0" smtClean="0">
                <a:solidFill>
                  <a:srgbClr val="FF0000"/>
                </a:solidFill>
              </a:rPr>
              <a:t>BE IN </a:t>
            </a:r>
          </a:p>
          <a:p>
            <a:pPr algn="ctr"/>
            <a:r>
              <a:rPr lang="en-US" sz="6600" b="1" i="1" dirty="0" smtClean="0">
                <a:solidFill>
                  <a:srgbClr val="FF0000"/>
                </a:solidFill>
              </a:rPr>
              <a:t>COMMAND</a:t>
            </a:r>
            <a:endParaRPr lang="en-US" sz="66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2834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Hierarchy of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3" name="Picture 2" descr="_Pic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332" y="1314450"/>
            <a:ext cx="7472245" cy="5413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74116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Path to Establishing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4847" y="1219200"/>
            <a:ext cx="7222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i="1" dirty="0" smtClean="0"/>
              <a:t>Experience </a:t>
            </a:r>
            <a:endParaRPr lang="en-US" sz="4800" b="1" i="1" dirty="0"/>
          </a:p>
        </p:txBody>
      </p:sp>
      <p:pic>
        <p:nvPicPr>
          <p:cNvPr id="1026" name="Picture 2" descr="C:\Users\George\Desktop\images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2133600"/>
            <a:ext cx="3295650" cy="218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eorge\Desktop\inde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89" y="4571999"/>
            <a:ext cx="3359727" cy="201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George\Desktop\index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9416" y="2216727"/>
            <a:ext cx="2352675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George\Desktop\images11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050197"/>
            <a:ext cx="2715517" cy="271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George\Desktop\images1111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25" y="4278313"/>
            <a:ext cx="2647950" cy="172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George\Desktop\images111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960" y="4713288"/>
            <a:ext cx="262890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0604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Path to Establishing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9200" y="1314450"/>
            <a:ext cx="693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 smtClean="0"/>
              <a:t>TRUST</a:t>
            </a:r>
            <a:endParaRPr lang="en-US" sz="5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04801" y="2057400"/>
            <a:ext cx="84384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/>
              <a:t>BUILDING TRUST BEWEEN COMMND AND RESPONERS </a:t>
            </a:r>
            <a:endParaRPr lang="en-US" sz="3200" b="1" i="1" dirty="0"/>
          </a:p>
        </p:txBody>
      </p:sp>
      <p:pic>
        <p:nvPicPr>
          <p:cNvPr id="5" name="BigSlip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96341" y="3148472"/>
            <a:ext cx="6179079" cy="347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887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3810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Path to Establishing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2444" y="948690"/>
            <a:ext cx="7010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/>
            <a:r>
              <a:rPr lang="en-US" sz="3600" b="1" i="1" dirty="0" smtClean="0"/>
              <a:t>Organization</a:t>
            </a:r>
            <a:r>
              <a:rPr lang="en-US" b="1" dirty="0" smtClean="0"/>
              <a:t> </a:t>
            </a:r>
          </a:p>
          <a:p>
            <a:pPr eaLnBrk="0"/>
            <a:endParaRPr lang="en-US" b="1" dirty="0"/>
          </a:p>
          <a:p>
            <a:pPr marL="285750" indent="-285750" eaLnBrk="0">
              <a:buFont typeface="Arial" panose="020B0604020202020204" pitchFamily="34" charset="0"/>
              <a:buChar char="•"/>
            </a:pPr>
            <a:r>
              <a:rPr lang="en-US" dirty="0" smtClean="0"/>
              <a:t>Effective </a:t>
            </a:r>
            <a:r>
              <a:rPr lang="en-US" dirty="0"/>
              <a:t>disaster management systems must have the capacity to </a:t>
            </a:r>
            <a:r>
              <a:rPr lang="en-US" dirty="0" smtClean="0"/>
              <a:t>respond, to the bread and butter  (day-to-day) incidents</a:t>
            </a:r>
            <a:r>
              <a:rPr lang="en-US" dirty="0"/>
              <a:t> </a:t>
            </a:r>
            <a:r>
              <a:rPr lang="en-US" dirty="0" smtClean="0"/>
              <a:t>as well as </a:t>
            </a:r>
            <a:r>
              <a:rPr lang="en-US" dirty="0"/>
              <a:t>appropriately catastrophic  </a:t>
            </a:r>
            <a:r>
              <a:rPr lang="en-US" dirty="0" smtClean="0"/>
              <a:t>ones. </a:t>
            </a:r>
          </a:p>
          <a:p>
            <a:pPr marL="285750" indent="-285750" eaLnBrk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eaLnBrk="0">
              <a:buFont typeface="Arial" panose="020B0604020202020204" pitchFamily="34" charset="0"/>
              <a:buChar char="•"/>
            </a:pPr>
            <a:r>
              <a:rPr lang="en-US" dirty="0" smtClean="0"/>
              <a:t>Response </a:t>
            </a:r>
            <a:r>
              <a:rPr lang="en-US" dirty="0"/>
              <a:t>plans </a:t>
            </a:r>
            <a:r>
              <a:rPr lang="en-US" dirty="0" smtClean="0"/>
              <a:t>must be based </a:t>
            </a:r>
            <a:r>
              <a:rPr lang="en-US" dirty="0"/>
              <a:t>on the assumption of </a:t>
            </a:r>
            <a:r>
              <a:rPr lang="en-US" dirty="0" smtClean="0"/>
              <a:t>Experience  and Trust. </a:t>
            </a:r>
          </a:p>
          <a:p>
            <a:pPr marL="285750" indent="-285750" eaLnBrk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eaLnBrk="0">
              <a:buFont typeface="Arial" panose="020B0604020202020204" pitchFamily="34" charset="0"/>
              <a:buChar char="•"/>
            </a:pPr>
            <a:r>
              <a:rPr lang="en-US" dirty="0" smtClean="0"/>
              <a:t>Flexibility is a must in our field</a:t>
            </a:r>
            <a:endParaRPr lang="en-US" dirty="0"/>
          </a:p>
          <a:p>
            <a:pPr marL="285750" indent="-285750" eaLnBrk="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 eaLnBrk="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current organizational model, </a:t>
            </a:r>
            <a:r>
              <a:rPr lang="en-US" dirty="0" smtClean="0"/>
              <a:t>must contain an Incident Management System </a:t>
            </a:r>
            <a:r>
              <a:rPr lang="en-US" dirty="0"/>
              <a:t> </a:t>
            </a:r>
            <a:r>
              <a:rPr lang="en-US" dirty="0" smtClean="0"/>
              <a:t>and Training, Training, and more Training.</a:t>
            </a:r>
          </a:p>
          <a:p>
            <a:pPr eaLnBrk="0"/>
            <a:endParaRPr lang="en-US" dirty="0"/>
          </a:p>
          <a:p>
            <a:pPr marL="285750" indent="-285750" eaLnBrk="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organizational model should be based on multi-jurisdictional operations, especially those operations involving </a:t>
            </a:r>
            <a:r>
              <a:rPr lang="en-US" dirty="0" smtClean="0"/>
              <a:t>multi-agencies  and development team and should be diverse and </a:t>
            </a:r>
            <a:r>
              <a:rPr lang="en-US" dirty="0"/>
              <a:t>the KSAs of the commander.</a:t>
            </a:r>
          </a:p>
        </p:txBody>
      </p:sp>
    </p:spTree>
    <p:extLst>
      <p:ext uri="{BB962C8B-B14F-4D97-AF65-F5344CB8AC3E}">
        <p14:creationId xmlns:p14="http://schemas.microsoft.com/office/powerpoint/2010/main" val="5093531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267" y="281970"/>
            <a:ext cx="85569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</a:rPr>
              <a:t>Establishing Command</a:t>
            </a:r>
          </a:p>
          <a:p>
            <a:pPr algn="ctr"/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</a:rPr>
              <a:t>and Control</a:t>
            </a:r>
            <a:endParaRPr lang="en-US" sz="4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 descr="C:\Users\George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189" y="1828976"/>
            <a:ext cx="5424099" cy="406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6190" y="5976829"/>
            <a:ext cx="54240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LEADERSHIP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83585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Path to Establishing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7200" y="1314450"/>
            <a:ext cx="828604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/>
            <a:r>
              <a:rPr lang="en-US" sz="4400" i="1" dirty="0" smtClean="0"/>
              <a:t>Leadership</a:t>
            </a:r>
          </a:p>
          <a:p>
            <a:pPr marL="285750" indent="-285750" eaLnBrk="0">
              <a:buFont typeface="Arial" panose="020B0604020202020204" pitchFamily="34" charset="0"/>
              <a:buChar char="•"/>
            </a:pPr>
            <a:r>
              <a:rPr lang="en-US" sz="2800" dirty="0" smtClean="0"/>
              <a:t>Leadership training </a:t>
            </a:r>
            <a:r>
              <a:rPr lang="en-US" sz="2800" dirty="0"/>
              <a:t>must develop skills in leading </a:t>
            </a:r>
            <a:r>
              <a:rPr lang="en-US" sz="2800" dirty="0" smtClean="0"/>
              <a:t>a multi-agency </a:t>
            </a:r>
            <a:r>
              <a:rPr lang="en-US" sz="2800" dirty="0"/>
              <a:t>multi-jurisdictional response operations. To achieve these skills, the training programs, including the professional development </a:t>
            </a:r>
            <a:r>
              <a:rPr lang="en-US" sz="2800" dirty="0" smtClean="0"/>
              <a:t>schools and involve </a:t>
            </a:r>
            <a:r>
              <a:rPr lang="en-US" sz="2800" dirty="0"/>
              <a:t>leaders from multiple agencies and jurisdictions. </a:t>
            </a:r>
            <a:endParaRPr lang="en-US" sz="2800" dirty="0" smtClean="0"/>
          </a:p>
          <a:p>
            <a:pPr marL="285750" indent="-285750" eaLnBrk="0">
              <a:buFont typeface="Arial" panose="020B0604020202020204" pitchFamily="34" charset="0"/>
              <a:buChar char="•"/>
            </a:pPr>
            <a:r>
              <a:rPr lang="en-US" sz="2800" dirty="0" smtClean="0"/>
              <a:t>As </a:t>
            </a:r>
            <a:r>
              <a:rPr lang="en-US" sz="2800" dirty="0"/>
              <a:t>an additional level of training, those individuals who will command large-scale disasters should have career assignments that are within multi-agency </a:t>
            </a:r>
            <a:r>
              <a:rPr lang="en-US" sz="2800" dirty="0" smtClean="0"/>
              <a:t>settings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463330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543800" cy="914400"/>
          </a:xfrm>
          <a:noFill/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chemeClr val="accent2"/>
                </a:solidFill>
              </a:rPr>
              <a:t>Command and Control 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7772400" cy="54864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Command and control of an incident is a critical function that demands a unified framework for the preparation and execution of plans and orders.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 smtClean="0"/>
              <a:t>The resulting challenge is to integrate the different types of management systems and approaches utilized by all levels of agencies into a comprehensive and unified response to meet the unique needs and requirements of each incident.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41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Important Message 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1444" y="1386016"/>
            <a:ext cx="7772400" cy="1433384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4400" b="1" i="1" dirty="0" smtClean="0">
                <a:solidFill>
                  <a:srgbClr val="FCF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GO RAYS!</a:t>
            </a: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3" name="Picture 3" descr="C:\Users\George\Desktop\sports-baseball-tampa-bay-rays-diamond-logo-poster-TRrp13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77" y="1524000"/>
            <a:ext cx="2667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George\Desktop\Giants_Rays_Baseball-0d1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877" y="2362200"/>
            <a:ext cx="5772150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455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sc_00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581400"/>
            <a:ext cx="3657600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algn="ctr" eaLnBrk="1" hangingPunct="1"/>
            <a:r>
              <a:rPr lang="en-US" altLang="en-US" b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UNIFIED COMMAND</a:t>
            </a:r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3400" y="1590942"/>
            <a:ext cx="7772400" cy="2286000"/>
          </a:xfrm>
        </p:spPr>
        <p:txBody>
          <a:bodyPr/>
          <a:lstStyle/>
          <a:p>
            <a:pPr marL="18288" indent="0" algn="ctr" eaLnBrk="1" hangingPunct="1">
              <a:buNone/>
            </a:pP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Under the unified command structure, a multi-agency command post is established incorporating officials from agencies with jurisdictional or mutual aid responsibility at the incident scene. </a:t>
            </a:r>
          </a:p>
          <a:p>
            <a:pPr eaLnBrk="1" hangingPunct="1"/>
            <a:endParaRPr lang="en-US" altLang="en-US" sz="2400" dirty="0" smtClean="0">
              <a:solidFill>
                <a:srgbClr val="33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26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457200"/>
            <a:ext cx="8686800" cy="762000"/>
          </a:xfrm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lIns="91436" tIns="45718" rIns="91436" bIns="45718" anchorCtr="1"/>
          <a:lstStyle/>
          <a:p>
            <a:pPr eaLnBrk="1" hangingPunct="1"/>
            <a:r>
              <a:rPr lang="en-US" altLang="en-US" b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Unified Command Features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7773988" cy="4114800"/>
          </a:xfrm>
        </p:spPr>
        <p:txBody>
          <a:bodyPr lIns="91436" tIns="45718" rIns="91436" bIns="45718"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integrated incident organization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Shared facilities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planning process and incident action plan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Shared planning, logistics, and finance/ administration activities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Coordinated resource ordering</a:t>
            </a:r>
          </a:p>
        </p:txBody>
      </p:sp>
    </p:spTree>
    <p:extLst>
      <p:ext uri="{BB962C8B-B14F-4D97-AF65-F5344CB8AC3E}">
        <p14:creationId xmlns:p14="http://schemas.microsoft.com/office/powerpoint/2010/main" val="189524501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543800" cy="914400"/>
          </a:xfrm>
        </p:spPr>
        <p:txBody>
          <a:bodyPr/>
          <a:lstStyle/>
          <a:p>
            <a:pPr algn="ctr" eaLnBrk="1" hangingPunct="1"/>
            <a:r>
              <a:rPr lang="en-US" altLang="en-US" b="1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Unified Command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143000"/>
            <a:ext cx="7848600" cy="4343399"/>
          </a:xfrm>
        </p:spPr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When the magnitude of a crisis becomes multifunctional or multi-jurisdictional, </a:t>
            </a:r>
            <a:r>
              <a:rPr lang="en-US" alt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the incident command system, command function can evolve into a unified command.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altLang="en-US" sz="24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incident command system is activated and uses a unified command to</a:t>
            </a:r>
          </a:p>
          <a:p>
            <a:pPr marL="18288" indent="0" eaLnBrk="1" hangingPunct="1">
              <a:buNone/>
            </a:pP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manage the resources </a:t>
            </a:r>
          </a:p>
          <a:p>
            <a:pPr marL="18288" indent="0" eaLnBrk="1" hangingPunct="1">
              <a:buNone/>
            </a:pP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at the incident. </a:t>
            </a:r>
          </a:p>
        </p:txBody>
      </p:sp>
      <p:pic>
        <p:nvPicPr>
          <p:cNvPr id="6146" name="Picture 2" descr="http://inside.mines.edu/UserFiles/Image/MSHP/DSC_2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77088"/>
            <a:ext cx="4038600" cy="268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33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858346" y="20782"/>
            <a:ext cx="7543800" cy="914400"/>
          </a:xfrm>
        </p:spPr>
        <p:txBody>
          <a:bodyPr/>
          <a:lstStyle/>
          <a:p>
            <a:pPr algn="ctr" eaLnBrk="1" hangingPunct="1"/>
            <a:r>
              <a:rPr lang="en-US" altLang="en-US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 of Operations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3304" y="414203"/>
            <a:ext cx="8229600" cy="4525963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Plans must employ a multi agency operational structure that uses the principles of the Incident Command System (ICS), based on a model adopted by the fire and rescue community worldwide. 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ICS can be used in any size or type of disaster to control response personnel, facilities, and equipment. </a:t>
            </a:r>
          </a:p>
        </p:txBody>
      </p: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1505509" y="4185118"/>
            <a:ext cx="6238875" cy="2133600"/>
            <a:chOff x="594" y="1388"/>
            <a:chExt cx="4709" cy="1995"/>
          </a:xfrm>
        </p:grpSpPr>
        <p:cxnSp>
          <p:nvCxnSpPr>
            <p:cNvPr id="6149" name="AutoShape 5"/>
            <p:cNvCxnSpPr>
              <a:cxnSpLocks noChangeShapeType="1"/>
            </p:cNvCxnSpPr>
            <p:nvPr/>
          </p:nvCxnSpPr>
          <p:spPr bwMode="auto">
            <a:xfrm rot="5400000">
              <a:off x="1696" y="1433"/>
              <a:ext cx="597" cy="1892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50" name="AutoShape 6"/>
            <p:cNvCxnSpPr>
              <a:cxnSpLocks noChangeShapeType="1"/>
            </p:cNvCxnSpPr>
            <p:nvPr/>
          </p:nvCxnSpPr>
          <p:spPr bwMode="auto">
            <a:xfrm rot="16200000" flipH="1">
              <a:off x="3592" y="1429"/>
              <a:ext cx="583" cy="1886"/>
            </a:xfrm>
            <a:prstGeom prst="bentConnector3">
              <a:avLst>
                <a:gd name="adj1" fmla="val 51236"/>
              </a:avLst>
            </a:prstGeom>
            <a:noFill/>
            <a:ln w="1905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51" name="AutoShape 7"/>
            <p:cNvCxnSpPr>
              <a:cxnSpLocks noChangeShapeType="1"/>
            </p:cNvCxnSpPr>
            <p:nvPr/>
          </p:nvCxnSpPr>
          <p:spPr bwMode="auto">
            <a:xfrm rot="5400000">
              <a:off x="2326" y="2062"/>
              <a:ext cx="597" cy="633"/>
            </a:xfrm>
            <a:prstGeom prst="bentConnector3">
              <a:avLst>
                <a:gd name="adj1" fmla="val 50000"/>
              </a:avLst>
            </a:prstGeom>
            <a:noFill/>
            <a:ln w="1905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52" name="AutoShape 8"/>
            <p:cNvCxnSpPr>
              <a:cxnSpLocks noChangeShapeType="1"/>
            </p:cNvCxnSpPr>
            <p:nvPr/>
          </p:nvCxnSpPr>
          <p:spPr bwMode="auto">
            <a:xfrm rot="16200000" flipH="1">
              <a:off x="2955" y="2066"/>
              <a:ext cx="597" cy="626"/>
            </a:xfrm>
            <a:prstGeom prst="bentConnector3">
              <a:avLst>
                <a:gd name="adj1" fmla="val 49995"/>
              </a:avLst>
            </a:prstGeom>
            <a:noFill/>
            <a:ln w="19050">
              <a:solidFill>
                <a:srgbClr val="FFFF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153" name="Group 9"/>
            <p:cNvGrpSpPr>
              <a:grpSpLocks/>
            </p:cNvGrpSpPr>
            <p:nvPr/>
          </p:nvGrpSpPr>
          <p:grpSpPr bwMode="auto">
            <a:xfrm>
              <a:off x="2485" y="1388"/>
              <a:ext cx="910" cy="692"/>
              <a:chOff x="2485" y="1388"/>
              <a:chExt cx="910" cy="692"/>
            </a:xfrm>
          </p:grpSpPr>
          <p:sp>
            <p:nvSpPr>
              <p:cNvPr id="6170" name="Rectangle 10"/>
              <p:cNvSpPr>
                <a:spLocks noChangeArrowheads="1"/>
              </p:cNvSpPr>
              <p:nvPr/>
            </p:nvSpPr>
            <p:spPr bwMode="auto">
              <a:xfrm>
                <a:off x="2485" y="1388"/>
                <a:ext cx="910" cy="692"/>
              </a:xfrm>
              <a:prstGeom prst="rect">
                <a:avLst/>
              </a:prstGeom>
              <a:gradFill rotWithShape="0">
                <a:gsLst>
                  <a:gs pos="0">
                    <a:srgbClr val="C29B00"/>
                  </a:gs>
                  <a:gs pos="50000">
                    <a:srgbClr val="FFCC00"/>
                  </a:gs>
                  <a:gs pos="100000">
                    <a:srgbClr val="C29B00"/>
                  </a:gs>
                </a:gsLst>
                <a:lin ang="189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TopLeft"/>
                <a:lightRig rig="legacyFlat3" dir="t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rgbClr val="FFCC0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85112" tIns="42556" rIns="85112" bIns="42556">
                <a:flatTx/>
              </a:bodyPr>
              <a:lstStyle>
                <a:lvl1pPr defTabSz="8509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defTabSz="8509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defTabSz="8509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defTabSz="8509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defTabSz="8509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endParaRPr lang="en-US" altLang="en-US" sz="2200">
                  <a:latin typeface="Times New Roman" pitchFamily="18" charset="0"/>
                </a:endParaRPr>
              </a:p>
            </p:txBody>
          </p:sp>
          <p:sp>
            <p:nvSpPr>
              <p:cNvPr id="67595" name="Rectangle 11"/>
              <p:cNvSpPr>
                <a:spLocks noChangeArrowheads="1"/>
              </p:cNvSpPr>
              <p:nvPr/>
            </p:nvSpPr>
            <p:spPr bwMode="auto">
              <a:xfrm>
                <a:off x="2668" y="1554"/>
                <a:ext cx="569" cy="199"/>
              </a:xfrm>
              <a:prstGeom prst="rect">
                <a:avLst/>
              </a:prstGeom>
              <a:gradFill rotWithShape="0">
                <a:gsLst>
                  <a:gs pos="0">
                    <a:srgbClr val="FFCC00">
                      <a:gamma/>
                      <a:shade val="76078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7607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Incident</a:t>
                </a:r>
                <a:endParaRPr lang="en-US" altLang="en-US" sz="2200" b="1" dirty="0" smtClean="0">
                  <a:latin typeface="Tahoma" pitchFamily="34" charset="0"/>
                </a:endParaRPr>
              </a:p>
            </p:txBody>
          </p:sp>
          <p:sp>
            <p:nvSpPr>
              <p:cNvPr id="67596" name="Rectangle 12"/>
              <p:cNvSpPr>
                <a:spLocks noChangeArrowheads="1"/>
              </p:cNvSpPr>
              <p:nvPr/>
            </p:nvSpPr>
            <p:spPr bwMode="auto">
              <a:xfrm>
                <a:off x="2605" y="1732"/>
                <a:ext cx="679" cy="199"/>
              </a:xfrm>
              <a:prstGeom prst="rect">
                <a:avLst/>
              </a:prstGeom>
              <a:gradFill rotWithShape="0">
                <a:gsLst>
                  <a:gs pos="0">
                    <a:srgbClr val="FFCC00">
                      <a:gamma/>
                      <a:shade val="76078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7607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Command</a:t>
                </a:r>
                <a:endParaRPr lang="en-US" altLang="en-US" sz="2200" smtClean="0">
                  <a:latin typeface="Tahoma" pitchFamily="34" charset="0"/>
                </a:endParaRPr>
              </a:p>
            </p:txBody>
          </p:sp>
        </p:grpSp>
        <p:sp>
          <p:nvSpPr>
            <p:cNvPr id="6154" name="Rectangle 13"/>
            <p:cNvSpPr>
              <a:spLocks noChangeArrowheads="1"/>
            </p:cNvSpPr>
            <p:nvPr/>
          </p:nvSpPr>
          <p:spPr bwMode="auto">
            <a:xfrm>
              <a:off x="4351" y="2663"/>
              <a:ext cx="952" cy="720"/>
            </a:xfrm>
            <a:prstGeom prst="rect">
              <a:avLst/>
            </a:prstGeom>
            <a:gradFill rotWithShape="0">
              <a:gsLst>
                <a:gs pos="0">
                  <a:srgbClr val="C29B00"/>
                </a:gs>
                <a:gs pos="50000">
                  <a:srgbClr val="FFCC00"/>
                </a:gs>
                <a:gs pos="100000">
                  <a:srgbClr val="C29B00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TopLeft"/>
              <a:lightRig rig="legacyFlat3" dir="t"/>
            </a:scene3d>
            <a:sp3d extrusionH="430200" prstMaterial="legacyPlastic">
              <a:bevelT w="13500" h="13500" prst="angle"/>
              <a:bevelB w="13500" h="13500" prst="angle"/>
              <a:extrusionClr>
                <a:srgbClr val="FF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7598" name="Rectangle 14"/>
            <p:cNvSpPr>
              <a:spLocks noChangeArrowheads="1"/>
            </p:cNvSpPr>
            <p:nvPr/>
          </p:nvSpPr>
          <p:spPr bwMode="auto">
            <a:xfrm>
              <a:off x="4481" y="2773"/>
              <a:ext cx="619" cy="180"/>
            </a:xfrm>
            <a:prstGeom prst="rect">
              <a:avLst/>
            </a:prstGeom>
            <a:gradFill rotWithShape="0">
              <a:gsLst>
                <a:gs pos="0">
                  <a:srgbClr val="FFCC00">
                    <a:gamma/>
                    <a:shade val="76078"/>
                    <a:invGamma/>
                  </a:srgbClr>
                </a:gs>
                <a:gs pos="50000">
                  <a:srgbClr val="FFCC00"/>
                </a:gs>
                <a:gs pos="100000">
                  <a:srgbClr val="FFCC00">
                    <a:gamma/>
                    <a:shade val="7607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>
              <a:lvl1pPr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2545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5090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7635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70180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590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6162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734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5306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en-US" altLang="en-US" sz="12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   Finance/</a:t>
              </a:r>
              <a:endParaRPr lang="en-US" altLang="en-US" sz="1200" smtClean="0">
                <a:latin typeface="Tahoma" pitchFamily="34" charset="0"/>
              </a:endParaRPr>
            </a:p>
          </p:txBody>
        </p:sp>
        <p:sp>
          <p:nvSpPr>
            <p:cNvPr id="67599" name="Rectangle 15"/>
            <p:cNvSpPr>
              <a:spLocks noChangeArrowheads="1"/>
            </p:cNvSpPr>
            <p:nvPr/>
          </p:nvSpPr>
          <p:spPr bwMode="auto">
            <a:xfrm>
              <a:off x="4396" y="2951"/>
              <a:ext cx="856" cy="171"/>
            </a:xfrm>
            <a:prstGeom prst="rect">
              <a:avLst/>
            </a:prstGeom>
            <a:gradFill rotWithShape="0">
              <a:gsLst>
                <a:gs pos="0">
                  <a:srgbClr val="FFCC00">
                    <a:gamma/>
                    <a:shade val="76078"/>
                    <a:invGamma/>
                  </a:srgbClr>
                </a:gs>
                <a:gs pos="50000">
                  <a:srgbClr val="FFCC00"/>
                </a:gs>
                <a:gs pos="100000">
                  <a:srgbClr val="FFCC00">
                    <a:gamma/>
                    <a:shade val="76078"/>
                    <a:invGamma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2545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5090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7635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70180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590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6162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734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5306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en-US" altLang="en-US" sz="12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Administration</a:t>
              </a:r>
              <a:endParaRPr lang="en-US" altLang="en-US" sz="1200" smtClean="0">
                <a:latin typeface="Tahoma" pitchFamily="34" charset="0"/>
              </a:endParaRPr>
            </a:p>
          </p:txBody>
        </p:sp>
        <p:sp>
          <p:nvSpPr>
            <p:cNvPr id="67600" name="Rectangle 16"/>
            <p:cNvSpPr>
              <a:spLocks noChangeArrowheads="1"/>
            </p:cNvSpPr>
            <p:nvPr/>
          </p:nvSpPr>
          <p:spPr bwMode="auto">
            <a:xfrm>
              <a:off x="4620" y="3129"/>
              <a:ext cx="429" cy="171"/>
            </a:xfrm>
            <a:prstGeom prst="rect">
              <a:avLst/>
            </a:prstGeom>
            <a:gradFill rotWithShape="0">
              <a:gsLst>
                <a:gs pos="0">
                  <a:srgbClr val="FFCC00">
                    <a:gamma/>
                    <a:shade val="76078"/>
                    <a:invGamma/>
                  </a:srgbClr>
                </a:gs>
                <a:gs pos="50000">
                  <a:srgbClr val="FFCC00"/>
                </a:gs>
                <a:gs pos="100000">
                  <a:srgbClr val="FFCC00">
                    <a:gamma/>
                    <a:shade val="76078"/>
                    <a:invGamma/>
                  </a:srgb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42545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85090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27635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1701800" defTabSz="8509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1590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6162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0734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530600" defTabSz="8509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0" hangingPunct="0">
                <a:defRPr/>
              </a:pPr>
              <a:r>
                <a:rPr lang="en-US" altLang="en-US" sz="12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ahoma" pitchFamily="34" charset="0"/>
                </a:rPr>
                <a:t>Section</a:t>
              </a:r>
              <a:endParaRPr lang="en-US" altLang="en-US" sz="1200" smtClean="0">
                <a:latin typeface="Tahoma" pitchFamily="34" charset="0"/>
              </a:endParaRPr>
            </a:p>
          </p:txBody>
        </p:sp>
        <p:grpSp>
          <p:nvGrpSpPr>
            <p:cNvPr id="6158" name="Group 17"/>
            <p:cNvGrpSpPr>
              <a:grpSpLocks/>
            </p:cNvGrpSpPr>
            <p:nvPr/>
          </p:nvGrpSpPr>
          <p:grpSpPr bwMode="auto">
            <a:xfrm>
              <a:off x="3112" y="2677"/>
              <a:ext cx="910" cy="692"/>
              <a:chOff x="3112" y="2677"/>
              <a:chExt cx="910" cy="692"/>
            </a:xfrm>
          </p:grpSpPr>
          <p:sp>
            <p:nvSpPr>
              <p:cNvPr id="6167" name="Rectangle 18"/>
              <p:cNvSpPr>
                <a:spLocks noChangeArrowheads="1"/>
              </p:cNvSpPr>
              <p:nvPr/>
            </p:nvSpPr>
            <p:spPr bwMode="auto">
              <a:xfrm>
                <a:off x="3112" y="2677"/>
                <a:ext cx="910" cy="692"/>
              </a:xfrm>
              <a:prstGeom prst="rect">
                <a:avLst/>
              </a:prstGeom>
              <a:gradFill rotWithShape="0">
                <a:gsLst>
                  <a:gs pos="0">
                    <a:srgbClr val="C29B00"/>
                  </a:gs>
                  <a:gs pos="50000">
                    <a:srgbClr val="FFCC00"/>
                  </a:gs>
                  <a:gs pos="100000">
                    <a:srgbClr val="C29B00"/>
                  </a:gs>
                </a:gsLst>
                <a:lin ang="189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TopLeft"/>
                <a:lightRig rig="legacyFlat3" dir="t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rgbClr val="FFCC0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7603" name="Rectangle 19"/>
              <p:cNvSpPr>
                <a:spLocks noChangeArrowheads="1"/>
              </p:cNvSpPr>
              <p:nvPr/>
            </p:nvSpPr>
            <p:spPr bwMode="auto">
              <a:xfrm>
                <a:off x="3291" y="2853"/>
                <a:ext cx="598" cy="208"/>
              </a:xfrm>
              <a:prstGeom prst="rect">
                <a:avLst/>
              </a:prstGeom>
              <a:gradFill rotWithShape="0">
                <a:gsLst>
                  <a:gs pos="0">
                    <a:srgbClr val="FFCC00">
                      <a:gamma/>
                      <a:shade val="76078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76078"/>
                      <a:invGamma/>
                    </a:srgbClr>
                  </a:gs>
                </a:gsLst>
                <a:lin ang="189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Logistics</a:t>
                </a:r>
                <a:endParaRPr lang="en-US" altLang="en-US" sz="2200" smtClean="0">
                  <a:latin typeface="Tahoma" pitchFamily="34" charset="0"/>
                </a:endParaRPr>
              </a:p>
            </p:txBody>
          </p:sp>
          <p:sp>
            <p:nvSpPr>
              <p:cNvPr id="67604" name="Rectangle 20"/>
              <p:cNvSpPr>
                <a:spLocks noChangeArrowheads="1"/>
              </p:cNvSpPr>
              <p:nvPr/>
            </p:nvSpPr>
            <p:spPr bwMode="auto">
              <a:xfrm>
                <a:off x="3334" y="3034"/>
                <a:ext cx="502" cy="199"/>
              </a:xfrm>
              <a:prstGeom prst="rect">
                <a:avLst/>
              </a:prstGeom>
              <a:gradFill rotWithShape="0">
                <a:gsLst>
                  <a:gs pos="0">
                    <a:srgbClr val="FFCC00">
                      <a:gamma/>
                      <a:shade val="76078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76078"/>
                      <a:invGamma/>
                    </a:srgb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Section</a:t>
                </a:r>
                <a:endParaRPr lang="en-US" altLang="en-US" sz="2200" smtClean="0">
                  <a:latin typeface="Tahoma" pitchFamily="34" charset="0"/>
                </a:endParaRPr>
              </a:p>
            </p:txBody>
          </p:sp>
        </p:grpSp>
        <p:grpSp>
          <p:nvGrpSpPr>
            <p:cNvPr id="6159" name="Group 21"/>
            <p:cNvGrpSpPr>
              <a:grpSpLocks/>
            </p:cNvGrpSpPr>
            <p:nvPr/>
          </p:nvGrpSpPr>
          <p:grpSpPr bwMode="auto">
            <a:xfrm>
              <a:off x="594" y="2677"/>
              <a:ext cx="910" cy="692"/>
              <a:chOff x="594" y="2677"/>
              <a:chExt cx="910" cy="692"/>
            </a:xfrm>
          </p:grpSpPr>
          <p:sp>
            <p:nvSpPr>
              <p:cNvPr id="6164" name="Rectangle 22"/>
              <p:cNvSpPr>
                <a:spLocks noChangeArrowheads="1"/>
              </p:cNvSpPr>
              <p:nvPr/>
            </p:nvSpPr>
            <p:spPr bwMode="auto">
              <a:xfrm>
                <a:off x="594" y="2677"/>
                <a:ext cx="910" cy="692"/>
              </a:xfrm>
              <a:prstGeom prst="rect">
                <a:avLst/>
              </a:prstGeom>
              <a:gradFill rotWithShape="0">
                <a:gsLst>
                  <a:gs pos="0">
                    <a:srgbClr val="C29B00"/>
                  </a:gs>
                  <a:gs pos="50000">
                    <a:srgbClr val="FFCC00"/>
                  </a:gs>
                  <a:gs pos="100000">
                    <a:srgbClr val="C29B00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TopLeft"/>
                <a:lightRig rig="legacyFlat2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rgbClr val="FFCC00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7607" name="Rectangle 23"/>
              <p:cNvSpPr>
                <a:spLocks noChangeArrowheads="1"/>
              </p:cNvSpPr>
              <p:nvPr/>
            </p:nvSpPr>
            <p:spPr bwMode="auto">
              <a:xfrm>
                <a:off x="759" y="2853"/>
                <a:ext cx="600" cy="208"/>
              </a:xfrm>
              <a:prstGeom prst="rect">
                <a:avLst/>
              </a:prstGeom>
              <a:gradFill rotWithShape="0">
                <a:gsLst>
                  <a:gs pos="0">
                    <a:srgbClr val="FFCC00">
                      <a:gamma/>
                      <a:shade val="76078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76078"/>
                      <a:invGamma/>
                    </a:srgbClr>
                  </a:gs>
                </a:gsLst>
                <a:lin ang="27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Planning</a:t>
                </a:r>
                <a:endParaRPr lang="en-US" altLang="en-US" sz="2200" smtClean="0">
                  <a:latin typeface="Tahoma" pitchFamily="34" charset="0"/>
                </a:endParaRPr>
              </a:p>
            </p:txBody>
          </p:sp>
          <p:sp>
            <p:nvSpPr>
              <p:cNvPr id="67608" name="Rectangle 24"/>
              <p:cNvSpPr>
                <a:spLocks noChangeArrowheads="1"/>
              </p:cNvSpPr>
              <p:nvPr/>
            </p:nvSpPr>
            <p:spPr bwMode="auto">
              <a:xfrm>
                <a:off x="807" y="3034"/>
                <a:ext cx="502" cy="199"/>
              </a:xfrm>
              <a:prstGeom prst="rect">
                <a:avLst/>
              </a:prstGeom>
              <a:gradFill rotWithShape="0">
                <a:gsLst>
                  <a:gs pos="0">
                    <a:srgbClr val="FFCC00">
                      <a:gamma/>
                      <a:shade val="76078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shade val="76078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Section</a:t>
                </a:r>
                <a:endParaRPr lang="en-US" altLang="en-US" sz="2200" smtClean="0">
                  <a:latin typeface="Tahoma" pitchFamily="34" charset="0"/>
                </a:endParaRPr>
              </a:p>
            </p:txBody>
          </p:sp>
        </p:grpSp>
        <p:grpSp>
          <p:nvGrpSpPr>
            <p:cNvPr id="6160" name="Group 25"/>
            <p:cNvGrpSpPr>
              <a:grpSpLocks/>
            </p:cNvGrpSpPr>
            <p:nvPr/>
          </p:nvGrpSpPr>
          <p:grpSpPr bwMode="auto">
            <a:xfrm>
              <a:off x="1852" y="2677"/>
              <a:ext cx="910" cy="692"/>
              <a:chOff x="1852" y="2677"/>
              <a:chExt cx="910" cy="692"/>
            </a:xfrm>
          </p:grpSpPr>
          <p:sp>
            <p:nvSpPr>
              <p:cNvPr id="6161" name="Rectangle 26"/>
              <p:cNvSpPr>
                <a:spLocks noChangeArrowheads="1"/>
              </p:cNvSpPr>
              <p:nvPr/>
            </p:nvSpPr>
            <p:spPr bwMode="auto">
              <a:xfrm>
                <a:off x="1852" y="2677"/>
                <a:ext cx="910" cy="692"/>
              </a:xfrm>
              <a:prstGeom prst="rect">
                <a:avLst/>
              </a:prstGeom>
              <a:gradFill rotWithShape="0">
                <a:gsLst>
                  <a:gs pos="0">
                    <a:srgbClr val="BFBFBF"/>
                  </a:gs>
                  <a:gs pos="100000">
                    <a:srgbClr val="DDDDDD"/>
                  </a:gs>
                </a:gsLst>
                <a:lin ang="18900000" scaled="1"/>
              </a:gradFill>
              <a:ln w="9525">
                <a:miter lim="800000"/>
                <a:headEnd/>
                <a:tailEnd/>
              </a:ln>
              <a:effectLst/>
              <a:scene3d>
                <a:camera prst="legacyPerspectiveTopLeft"/>
                <a:lightRig rig="legacyFlat3" dir="t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rgbClr val="DDDDDD"/>
                </a:extrusion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flatTx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67611" name="Rectangle 27"/>
              <p:cNvSpPr>
                <a:spLocks noChangeArrowheads="1"/>
              </p:cNvSpPr>
              <p:nvPr/>
            </p:nvSpPr>
            <p:spPr bwMode="auto">
              <a:xfrm>
                <a:off x="1956" y="2853"/>
                <a:ext cx="748" cy="208"/>
              </a:xfrm>
              <a:prstGeom prst="rect">
                <a:avLst/>
              </a:prstGeom>
              <a:gradFill rotWithShape="0">
                <a:gsLst>
                  <a:gs pos="0">
                    <a:srgbClr val="DDDDDD">
                      <a:gamma/>
                      <a:shade val="86275"/>
                      <a:invGamma/>
                    </a:srgbClr>
                  </a:gs>
                  <a:gs pos="100000">
                    <a:srgbClr val="DDDDDD"/>
                  </a:gs>
                </a:gsLst>
                <a:lin ang="18900000" scaled="1"/>
              </a:gradFill>
              <a:ln w="9525">
                <a:solidFill>
                  <a:srgbClr val="FFFF00"/>
                </a:solidFill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dirty="0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Operations</a:t>
                </a:r>
                <a:endParaRPr lang="en-US" altLang="en-US" sz="2200" dirty="0" smtClean="0">
                  <a:latin typeface="Tahoma" pitchFamily="34" charset="0"/>
                </a:endParaRPr>
              </a:p>
            </p:txBody>
          </p:sp>
          <p:sp>
            <p:nvSpPr>
              <p:cNvPr id="67612" name="Rectangle 28"/>
              <p:cNvSpPr>
                <a:spLocks noChangeArrowheads="1"/>
              </p:cNvSpPr>
              <p:nvPr/>
            </p:nvSpPr>
            <p:spPr bwMode="auto">
              <a:xfrm>
                <a:off x="2063" y="3034"/>
                <a:ext cx="502" cy="199"/>
              </a:xfrm>
              <a:prstGeom prst="rect">
                <a:avLst/>
              </a:prstGeom>
              <a:gradFill rotWithShape="0">
                <a:gsLst>
                  <a:gs pos="0">
                    <a:srgbClr val="DDDDDD">
                      <a:gamma/>
                      <a:shade val="86275"/>
                      <a:invGamma/>
                    </a:srgbClr>
                  </a:gs>
                  <a:gs pos="100000">
                    <a:srgbClr val="DDDDD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4254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8509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27635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1701800" defTabSz="8509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1590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6162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0734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530600" defTabSz="8509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0" hangingPunct="0">
                  <a:defRPr/>
                </a:pPr>
                <a:r>
                  <a:rPr lang="en-US" altLang="en-US" sz="14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</a:rPr>
                  <a:t>Section</a:t>
                </a:r>
                <a:endParaRPr lang="en-US" altLang="en-US" sz="2200" smtClean="0">
                  <a:latin typeface="Tahoma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105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380999"/>
            <a:ext cx="9076267" cy="1174335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When is Command and Control Established?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3689" y="1828800"/>
            <a:ext cx="85231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0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During All Phases of an Event</a:t>
            </a:r>
          </a:p>
          <a:p>
            <a:pPr algn="ctr"/>
            <a:endParaRPr lang="en-US" sz="4000" i="1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/>
            <a:r>
              <a:rPr lang="en-US" sz="40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Mitigation</a:t>
            </a:r>
          </a:p>
          <a:p>
            <a:pPr algn="ctr"/>
            <a:r>
              <a:rPr lang="en-US" sz="40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Preparedness</a:t>
            </a:r>
          </a:p>
          <a:p>
            <a:pPr algn="ctr"/>
            <a:r>
              <a:rPr lang="en-US" sz="40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Response</a:t>
            </a:r>
          </a:p>
          <a:p>
            <a:pPr algn="ctr"/>
            <a:r>
              <a:rPr lang="en-US" sz="40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Recovery</a:t>
            </a:r>
          </a:p>
        </p:txBody>
      </p:sp>
    </p:spTree>
    <p:extLst>
      <p:ext uri="{BB962C8B-B14F-4D97-AF65-F5344CB8AC3E}">
        <p14:creationId xmlns:p14="http://schemas.microsoft.com/office/powerpoint/2010/main" val="1365186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526822" y="133350"/>
            <a:ext cx="6090356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Guidelines for Using Unified Command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151467" y="2209800"/>
            <a:ext cx="7264400" cy="3524250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chemeClr val="bg2"/>
            </a:outerShdw>
          </a:effectLst>
        </p:spPr>
        <p:txBody>
          <a:bodyPr lIns="90488" tIns="44450" rIns="90488" bIns="44450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endParaRPr lang="en-US" altLang="en-US" b="1" dirty="0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b="1" dirty="0" smtClean="0">
                <a:solidFill>
                  <a:schemeClr val="tx1"/>
                </a:solidFill>
                <a:latin typeface="Arial" charset="0"/>
              </a:rPr>
              <a:t>Start </a:t>
            </a:r>
            <a:r>
              <a:rPr lang="en-US" altLang="en-US" b="1" dirty="0">
                <a:solidFill>
                  <a:schemeClr val="tx1"/>
                </a:solidFill>
                <a:latin typeface="Arial" charset="0"/>
              </a:rPr>
              <a:t>early </a:t>
            </a:r>
            <a:r>
              <a:rPr lang="en-US" altLang="en-US" b="1" dirty="0" smtClean="0">
                <a:solidFill>
                  <a:schemeClr val="tx1"/>
                </a:solidFill>
                <a:latin typeface="Arial" charset="0"/>
              </a:rPr>
              <a:t>implementing ICS/UC.</a:t>
            </a:r>
            <a:endParaRPr lang="en-US" altLang="en-US" b="1" dirty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endParaRPr lang="en-US" altLang="en-US" b="1" dirty="0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b="1" dirty="0" smtClean="0">
                <a:solidFill>
                  <a:schemeClr val="tx1"/>
                </a:solidFill>
                <a:latin typeface="Arial" charset="0"/>
              </a:rPr>
              <a:t>Agree </a:t>
            </a:r>
            <a:r>
              <a:rPr lang="en-US" altLang="en-US" b="1" dirty="0">
                <a:solidFill>
                  <a:schemeClr val="tx1"/>
                </a:solidFill>
                <a:latin typeface="Arial" charset="0"/>
              </a:rPr>
              <a:t>on Operations Section </a:t>
            </a:r>
            <a:r>
              <a:rPr lang="en-US" altLang="en-US" b="1" dirty="0" smtClean="0">
                <a:solidFill>
                  <a:schemeClr val="tx1"/>
                </a:solidFill>
                <a:latin typeface="Arial" charset="0"/>
              </a:rPr>
              <a:t>Chief(s)</a:t>
            </a:r>
            <a:endParaRPr lang="en-US" altLang="en-US" b="1" dirty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endParaRPr lang="en-US" altLang="en-US" b="1" dirty="0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b="1" dirty="0" smtClean="0">
                <a:solidFill>
                  <a:schemeClr val="tx1"/>
                </a:solidFill>
                <a:latin typeface="Arial" charset="0"/>
              </a:rPr>
              <a:t>Designate </a:t>
            </a:r>
            <a:r>
              <a:rPr lang="en-US" altLang="en-US" b="1">
                <a:solidFill>
                  <a:schemeClr val="tx1"/>
                </a:solidFill>
                <a:latin typeface="Arial" charset="0"/>
              </a:rPr>
              <a:t>a </a:t>
            </a:r>
            <a:r>
              <a:rPr lang="en-US" altLang="en-US" b="1" smtClean="0">
                <a:solidFill>
                  <a:schemeClr val="tx1"/>
                </a:solidFill>
                <a:latin typeface="Arial" charset="0"/>
              </a:rPr>
              <a:t>spokesperson/PIO</a:t>
            </a:r>
            <a:endParaRPr lang="en-US" altLang="en-US" b="1" dirty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endParaRPr lang="en-US" altLang="en-US" b="1" dirty="0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b="1" dirty="0" smtClean="0">
                <a:solidFill>
                  <a:schemeClr val="tx1"/>
                </a:solidFill>
                <a:latin typeface="Arial" charset="0"/>
              </a:rPr>
              <a:t>Train </a:t>
            </a:r>
            <a:r>
              <a:rPr lang="en-US" altLang="en-US" b="1" dirty="0">
                <a:solidFill>
                  <a:schemeClr val="tx1"/>
                </a:solidFill>
                <a:latin typeface="Arial" charset="0"/>
              </a:rPr>
              <a:t>often as a team</a:t>
            </a:r>
          </a:p>
        </p:txBody>
      </p:sp>
    </p:spTree>
    <p:extLst>
      <p:ext uri="{BB962C8B-B14F-4D97-AF65-F5344CB8AC3E}">
        <p14:creationId xmlns:p14="http://schemas.microsoft.com/office/powerpoint/2010/main" val="1605973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526822" y="133350"/>
            <a:ext cx="6090356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Guidelines for Using Unified Command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151467" y="2209800"/>
            <a:ext cx="7264400" cy="3524250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chemeClr val="bg2"/>
            </a:outerShdw>
          </a:effectLst>
        </p:spPr>
        <p:txBody>
          <a:bodyPr lIns="90488" tIns="44450" rIns="90488" bIns="44450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endParaRPr lang="en-US" altLang="en-US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1333" y="1600200"/>
            <a:ext cx="72982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Public Information Officer/ Spokesperson 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740543"/>
            <a:ext cx="79248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“Feed the Beast” 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078688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253067" y="1866900"/>
            <a:ext cx="6976533" cy="3524250"/>
          </a:xfrm>
          <a:prstGeom prst="rect">
            <a:avLst/>
          </a:prstGeom>
          <a:noFill/>
          <a:ln>
            <a:noFill/>
          </a:ln>
          <a:effectLst>
            <a:outerShdw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sz="4000" b="1" dirty="0">
                <a:solidFill>
                  <a:schemeClr val="tx1"/>
                </a:solidFill>
                <a:latin typeface="Arial" charset="0"/>
              </a:rPr>
              <a:t>Be clear on agency policy </a:t>
            </a:r>
            <a:r>
              <a:rPr lang="en-US" altLang="en-US" sz="4000" b="1" dirty="0" smtClean="0">
                <a:solidFill>
                  <a:schemeClr val="tx1"/>
                </a:solidFill>
                <a:latin typeface="Arial" charset="0"/>
              </a:rPr>
              <a:t>	&amp; </a:t>
            </a:r>
            <a:r>
              <a:rPr lang="en-US" altLang="en-US" sz="4000" b="1" dirty="0">
                <a:solidFill>
                  <a:schemeClr val="tx1"/>
                </a:solidFill>
                <a:latin typeface="Arial" charset="0"/>
              </a:rPr>
              <a:t>limitations</a:t>
            </a: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sz="4000" b="1" dirty="0">
                <a:solidFill>
                  <a:schemeClr val="tx1"/>
                </a:solidFill>
                <a:latin typeface="Arial" charset="0"/>
              </a:rPr>
              <a:t>Have proper authorization</a:t>
            </a: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sz="4000" b="1" dirty="0">
                <a:solidFill>
                  <a:schemeClr val="tx1"/>
                </a:solidFill>
                <a:latin typeface="Arial" charset="0"/>
              </a:rPr>
              <a:t>Manage effectively</a:t>
            </a: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bg2"/>
              </a:buClr>
              <a:buSzPct val="90000"/>
              <a:buFontTx/>
              <a:buChar char="•"/>
            </a:pPr>
            <a:r>
              <a:rPr lang="en-US" altLang="en-US" sz="4000" b="1" dirty="0">
                <a:solidFill>
                  <a:schemeClr val="tx1"/>
                </a:solidFill>
                <a:latin typeface="Arial" charset="0"/>
              </a:rPr>
              <a:t>Work as a team!!!</a:t>
            </a:r>
          </a:p>
        </p:txBody>
      </p:sp>
      <p:sp>
        <p:nvSpPr>
          <p:cNvPr id="24580" name="AutoShape 4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526822" y="133350"/>
            <a:ext cx="6090356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Unified Commander’s Responsibilities</a:t>
            </a:r>
          </a:p>
        </p:txBody>
      </p:sp>
    </p:spTree>
    <p:extLst>
      <p:ext uri="{BB962C8B-B14F-4D97-AF65-F5344CB8AC3E}">
        <p14:creationId xmlns:p14="http://schemas.microsoft.com/office/powerpoint/2010/main" val="789989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2000"/>
            <a:ext cx="7772400" cy="9144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Four Core Planning Components</a:t>
            </a:r>
            <a:r>
              <a:rPr lang="en-US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304799" y="1676400"/>
            <a:ext cx="9144000" cy="4800600"/>
          </a:xfrm>
        </p:spPr>
        <p:txBody>
          <a:bodyPr>
            <a:normAutofit fontScale="92500" lnSpcReduction="10000"/>
          </a:bodyPr>
          <a:lstStyle/>
          <a:p>
            <a:pPr lvl="3" eaLnBrk="1" hangingPunct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altLang="en-US" sz="28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Assessment,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Assessment of the situation, including the context, threats and vulnerability. </a:t>
            </a:r>
          </a:p>
          <a:p>
            <a:pPr lvl="3" eaLnBrk="1" hangingPunct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altLang="en-US" sz="28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Adoption of an appropriate security strategy and the process of developing a security plan. </a:t>
            </a:r>
          </a:p>
          <a:p>
            <a:pPr lvl="3" eaLnBrk="1" hangingPunct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altLang="en-US" sz="28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Implementation</a:t>
            </a:r>
            <a:r>
              <a:rPr lang="en-US" altLang="en-US" sz="2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Knowledge, Skills-Abilities  (KSA) technical and behavioral-needed for effective implementation of a plan. </a:t>
            </a:r>
          </a:p>
          <a:p>
            <a:pPr lvl="3" eaLnBrk="1" hangingPunct="1">
              <a:spcBef>
                <a:spcPts val="500"/>
              </a:spcBef>
              <a:spcAft>
                <a:spcPts val="500"/>
              </a:spcAft>
              <a:buFont typeface="Symbol" pitchFamily="18" charset="2"/>
              <a:buChar char="·"/>
            </a:pPr>
            <a:r>
              <a:rPr lang="en-US" altLang="en-US" sz="28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Evaluation</a:t>
            </a:r>
            <a:r>
              <a:rPr lang="en-US" alt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Analysis of security incidents to re-assess the situation and the effectiveness of your security strategy and plan.</a:t>
            </a:r>
            <a:r>
              <a:rPr lang="en-US" alt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/>
            <a:endParaRPr lang="en-US" altLang="en-US" dirty="0" smtClean="0">
              <a:solidFill>
                <a:srgbClr val="33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122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2000"/>
            <a:ext cx="7772400" cy="914400"/>
          </a:xfrm>
        </p:spPr>
        <p:txBody>
          <a:bodyPr/>
          <a:lstStyle/>
          <a:p>
            <a:pPr algn="ctr" eaLnBrk="1" hangingPunct="1"/>
            <a:r>
              <a:rPr lang="en-US" altLang="en-US" dirty="0" smtClean="0">
                <a:solidFill>
                  <a:srgbClr val="3399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Important Three Steps of ALL</a:t>
            </a:r>
            <a:r>
              <a:rPr lang="en-US" alt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0" y="1600200"/>
            <a:ext cx="9296400" cy="4800600"/>
          </a:xfrm>
        </p:spPr>
        <p:txBody>
          <a:bodyPr>
            <a:normAutofit/>
          </a:bodyPr>
          <a:lstStyle/>
          <a:p>
            <a:pPr marL="1115568" lvl="3" indent="0" algn="ctr" eaLnBrk="1" hangingPunct="1">
              <a:spcBef>
                <a:spcPts val="500"/>
              </a:spcBef>
              <a:spcAft>
                <a:spcPts val="500"/>
              </a:spcAft>
              <a:buNone/>
            </a:pPr>
            <a:r>
              <a:rPr lang="en-US" altLang="en-US" sz="80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</a:p>
          <a:p>
            <a:pPr marL="1115568" lvl="3" indent="0" algn="ctr" eaLnBrk="1" hangingPunct="1">
              <a:spcBef>
                <a:spcPts val="500"/>
              </a:spcBef>
              <a:spcAft>
                <a:spcPts val="500"/>
              </a:spcAft>
              <a:buNone/>
            </a:pPr>
            <a:r>
              <a:rPr lang="en-US" altLang="en-US" sz="80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</a:p>
          <a:p>
            <a:pPr marL="1115568" lvl="3" indent="0" algn="ctr" eaLnBrk="1" hangingPunct="1">
              <a:spcBef>
                <a:spcPts val="500"/>
              </a:spcBef>
              <a:spcAft>
                <a:spcPts val="500"/>
              </a:spcAft>
              <a:buNone/>
            </a:pPr>
            <a:r>
              <a:rPr lang="en-US" altLang="en-US" sz="8000" i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Training</a:t>
            </a:r>
            <a:endParaRPr lang="en-US" altLang="en-US" sz="8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en-US" dirty="0" smtClean="0">
              <a:solidFill>
                <a:srgbClr val="3399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133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INCIDENTS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1444" y="1386016"/>
            <a:ext cx="7772400" cy="1433384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Indonesia, Banda Aceh Tsunami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230,000 Fatalities  </a:t>
            </a: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1026" name="Picture 2" descr="C:\Users\GeorgeB\Desktop\DSCN12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19400"/>
            <a:ext cx="447040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GeorgeB\Desktop\DSCN13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1" y="2468755"/>
            <a:ext cx="3807626" cy="285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GeorgeB\Desktop\DCP_1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530436"/>
            <a:ext cx="3168037" cy="210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0497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609600"/>
            <a:ext cx="7543800" cy="914400"/>
          </a:xfrm>
        </p:spPr>
        <p:txBody>
          <a:bodyPr/>
          <a:lstStyle/>
          <a:p>
            <a:pPr algn="ctr"/>
            <a:r>
              <a:rPr lang="en-US" b="1" i="1" dirty="0" smtClean="0"/>
              <a:t>Training Works!</a:t>
            </a:r>
            <a:br>
              <a:rPr lang="en-US" b="1" i="1" dirty="0" smtClean="0"/>
            </a:br>
            <a:r>
              <a:rPr lang="en-US" b="1" i="1" dirty="0" smtClean="0"/>
              <a:t>It </a:t>
            </a:r>
            <a:r>
              <a:rPr lang="en-US" sz="3600" b="1" i="1" dirty="0" smtClean="0"/>
              <a:t>Worked with Rover</a:t>
            </a:r>
            <a:endParaRPr lang="en-US" b="1" i="1" dirty="0"/>
          </a:p>
        </p:txBody>
      </p:sp>
      <p:pic>
        <p:nvPicPr>
          <p:cNvPr id="1026" name="Picture 2" descr="C:\Users\George\Desktop\Airborne_Do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65" y="1600200"/>
            <a:ext cx="7567635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398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609600"/>
            <a:ext cx="7543800" cy="914400"/>
          </a:xfrm>
        </p:spPr>
        <p:txBody>
          <a:bodyPr/>
          <a:lstStyle/>
          <a:p>
            <a:pPr algn="ctr"/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609600" y="1694082"/>
            <a:ext cx="47244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Dr. George Buck</a:t>
            </a:r>
          </a:p>
          <a:p>
            <a:r>
              <a:rPr lang="en-US" sz="2800" dirty="0" smtClean="0"/>
              <a:t>PO Box 7081</a:t>
            </a:r>
          </a:p>
          <a:p>
            <a:r>
              <a:rPr lang="en-US" sz="2800" dirty="0" smtClean="0"/>
              <a:t>Saint Petersburg, Florida 33734</a:t>
            </a:r>
          </a:p>
          <a:p>
            <a:endParaRPr lang="en-US" sz="2800" dirty="0"/>
          </a:p>
          <a:p>
            <a:r>
              <a:rPr lang="en-US" sz="2800" dirty="0" smtClean="0"/>
              <a:t>727-823-6970 Office</a:t>
            </a:r>
          </a:p>
          <a:p>
            <a:r>
              <a:rPr lang="en-US" sz="2800" dirty="0" smtClean="0"/>
              <a:t>727-288-7767 cell</a:t>
            </a:r>
          </a:p>
          <a:p>
            <a:endParaRPr lang="en-US" sz="2800" dirty="0"/>
          </a:p>
          <a:p>
            <a:r>
              <a:rPr lang="en-US" sz="2800" dirty="0" smtClean="0">
                <a:hlinkClick r:id="rId2"/>
              </a:rPr>
              <a:t>www.emoutcomes.com</a:t>
            </a:r>
            <a:endParaRPr lang="en-US" sz="2800" dirty="0" smtClean="0"/>
          </a:p>
          <a:p>
            <a:r>
              <a:rPr lang="en-US" sz="2800" dirty="0" smtClean="0">
                <a:hlinkClick r:id="rId3"/>
              </a:rPr>
              <a:t>georgeb@emoutcomes.com</a:t>
            </a:r>
            <a:endParaRPr lang="en-US" sz="2800" dirty="0" smtClean="0"/>
          </a:p>
          <a:p>
            <a:endParaRPr lang="en-US" dirty="0"/>
          </a:p>
        </p:txBody>
      </p:sp>
      <p:pic>
        <p:nvPicPr>
          <p:cNvPr id="1026" name="Picture 2" descr="C:\Users\George\Desktop\IMAG00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679" y="2290108"/>
            <a:ext cx="4058521" cy="3043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67400" y="54864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It’s Play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90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INCIDENTS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567267" y="1447800"/>
            <a:ext cx="7772400" cy="680103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Hurricane Katrina</a:t>
            </a: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2050" name="Picture 2" descr="C:\Users\GeorgeB\Desktop\DSCF24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03" y="1988304"/>
            <a:ext cx="3640979" cy="273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GeorgeB\Desktop\DCP_13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40604"/>
            <a:ext cx="2792412" cy="420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GeorgeB\Desktop\DSC030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962400"/>
            <a:ext cx="3561644" cy="2671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9101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INCIDENTS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1444" y="1386016"/>
            <a:ext cx="7772400" cy="1661984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Terrorist Attacks, World Trade Center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September 11, 2001</a:t>
            </a: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pic>
        <p:nvPicPr>
          <p:cNvPr id="3074" name="Picture 2" descr="C:\Users\GeorgeB\Desktop\wtc concourse vtn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067" y="2362200"/>
            <a:ext cx="5285154" cy="396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199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INCIDENTS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1444" y="1386016"/>
            <a:ext cx="7772400" cy="548640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Dallas Fire Department, (Ret)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Hurricane Frances, Bahamas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Damage Assessment, Ecuador, Volcano Eruption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Assorted Events throughout the US Caribbean, Central and South Am.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614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SUBJECT MATTER EXPERT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5941540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Thailand, Disaster Warning Center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Pan Am Games, Rio de </a:t>
            </a:r>
            <a:r>
              <a:rPr lang="en-US" altLang="en-US" sz="3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Janerio</a:t>
            </a:r>
            <a:endParaRPr lang="en-US" alt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Federal Emergency Management 	Agency, (FEMA)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Indonesia’s National Search and 	Rescue Agency (BASARNAS)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NEMA, Bahamas 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US State Department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Department of Defense, Civil Affairs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United Nations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Three Gorges Dam, China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r>
              <a:rPr lang="en-US" alt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Etc… </a:t>
            </a: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 smtClean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buFontTx/>
              <a:buChar char="•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470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Establishing the Path to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1138881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lvl="1"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400" y="1945159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smtClean="0"/>
              <a:t>All </a:t>
            </a:r>
            <a:r>
              <a:rPr lang="en-US" sz="3600" smtClean="0"/>
              <a:t>incidents </a:t>
            </a:r>
            <a:r>
              <a:rPr lang="en-US" sz="3600" dirty="0" smtClean="0"/>
              <a:t>problems can be traced back to two problems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99681" y="3505200"/>
            <a:ext cx="54725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Communications </a:t>
            </a:r>
            <a:endParaRPr 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2583873" y="5052443"/>
            <a:ext cx="5673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400" dirty="0" smtClean="0"/>
              <a:t>Logistic 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2010331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163689" y="1066800"/>
            <a:ext cx="8579556" cy="0"/>
          </a:xfrm>
          <a:prstGeom prst="line">
            <a:avLst/>
          </a:prstGeom>
          <a:noFill/>
          <a:ln w="101600">
            <a:solidFill>
              <a:srgbClr val="747474"/>
            </a:solidFill>
            <a:round/>
            <a:headEnd/>
            <a:tailEnd/>
          </a:ln>
          <a:effectLst>
            <a:outerShdw dist="113592" dir="1593903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71" name="AutoShape 7" descr="Narrow horizontal"/>
          <p:cNvSpPr>
            <a:spLocks noChangeArrowheads="1"/>
          </p:cNvSpPr>
          <p:nvPr/>
        </p:nvSpPr>
        <p:spPr bwMode="auto">
          <a:xfrm>
            <a:off x="186267" y="304800"/>
            <a:ext cx="1490133" cy="609600"/>
          </a:xfrm>
          <a:prstGeom prst="triangle">
            <a:avLst>
              <a:gd name="adj" fmla="val 49995"/>
            </a:avLst>
          </a:prstGeom>
          <a:pattFill prst="narHorz">
            <a:fgClr>
              <a:srgbClr val="747474"/>
            </a:fgClr>
            <a:bgClr>
              <a:schemeClr val="bg2"/>
            </a:bgClr>
          </a:pattFill>
          <a:ln>
            <a:noFill/>
          </a:ln>
          <a:effectLst>
            <a:outerShdw dist="197157" dir="895885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800">
                <a:solidFill>
                  <a:schemeClr val="bg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bg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bg2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lnSpc>
                <a:spcPct val="70000"/>
              </a:lnSpc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bg2"/>
                </a:solidFill>
                <a:latin typeface="Times New Roman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9511" y="171450"/>
            <a:ext cx="9076267" cy="1143000"/>
          </a:xfrm>
          <a:prstGeom prst="rect">
            <a:avLst/>
          </a:prstGeom>
          <a:noFill/>
          <a:ln>
            <a:noFill/>
          </a:ln>
          <a:effectLst>
            <a:outerShdw dist="7184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algn="ctr">
              <a:spcBef>
                <a:spcPct val="0"/>
              </a:spcBef>
              <a:defRPr/>
            </a:pPr>
            <a:r>
              <a:rPr lang="en-US" altLang="en-US" sz="4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Establishing the Path to C2</a:t>
            </a:r>
            <a:endParaRPr lang="en-US" altLang="en-US" sz="4800" b="1" dirty="0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13342" name="Rectangle 30"/>
          <p:cNvSpPr>
            <a:spLocks noChangeArrowheads="1"/>
          </p:cNvSpPr>
          <p:nvPr/>
        </p:nvSpPr>
        <p:spPr bwMode="auto">
          <a:xfrm>
            <a:off x="699681" y="1375719"/>
            <a:ext cx="7772400" cy="1138881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/>
          <a:p>
            <a:pPr lvl="1" algn="ctr">
              <a:lnSpc>
                <a:spcPct val="80000"/>
              </a:lnSpc>
              <a:spcBef>
                <a:spcPct val="0"/>
              </a:spcBef>
              <a:buClr>
                <a:schemeClr val="accent2"/>
              </a:buClr>
              <a:buSzPct val="90000"/>
              <a:defRPr/>
            </a:pPr>
            <a:endParaRPr lang="en-US" altLang="en-US" sz="3200" b="1" dirty="0">
              <a:solidFill>
                <a:srgbClr val="FCF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1" y="3505200"/>
            <a:ext cx="2743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CHECK </a:t>
            </a:r>
            <a:r>
              <a:rPr lang="en-US" sz="3600" smtClean="0"/>
              <a:t>YOUR EGO </a:t>
            </a:r>
            <a:r>
              <a:rPr lang="en-US" sz="3600" dirty="0" smtClean="0"/>
              <a:t>AT THE DOOR</a:t>
            </a:r>
            <a:endParaRPr lang="en-US" sz="3600" dirty="0"/>
          </a:p>
        </p:txBody>
      </p:sp>
      <p:pic>
        <p:nvPicPr>
          <p:cNvPr id="1027" name="Picture 3" descr="C:\Users\George\Desktop\Bald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1487">
            <a:off x="5420365" y="3689657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triped Right Arrow 5"/>
          <p:cNvSpPr/>
          <p:nvPr/>
        </p:nvSpPr>
        <p:spPr>
          <a:xfrm rot="764739">
            <a:off x="3206044" y="3765857"/>
            <a:ext cx="2743200" cy="10668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3401" y="1375719"/>
            <a:ext cx="82098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1" dirty="0" smtClean="0"/>
              <a:t>Good Leaders require command teams to;</a:t>
            </a:r>
            <a:endParaRPr lang="en-US" sz="5400" b="1" i="1" dirty="0"/>
          </a:p>
        </p:txBody>
      </p:sp>
    </p:spTree>
    <p:extLst>
      <p:ext uri="{BB962C8B-B14F-4D97-AF65-F5344CB8AC3E}">
        <p14:creationId xmlns:p14="http://schemas.microsoft.com/office/powerpoint/2010/main" val="20700792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824</TotalTime>
  <Words>787</Words>
  <Application>Microsoft Office PowerPoint</Application>
  <PresentationFormat>On-screen Show (4:3)</PresentationFormat>
  <Paragraphs>165</Paragraphs>
  <Slides>31</Slides>
  <Notes>3</Notes>
  <HiddenSlides>1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Elemental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Command and Control </vt:lpstr>
      <vt:lpstr>UNIFIED COMMAND</vt:lpstr>
      <vt:lpstr>Unified Command Features</vt:lpstr>
      <vt:lpstr>The Unified Command</vt:lpstr>
      <vt:lpstr>Concept of Operations</vt:lpstr>
      <vt:lpstr>PowerPoint Presentation</vt:lpstr>
      <vt:lpstr>PowerPoint Presentation</vt:lpstr>
      <vt:lpstr>PowerPoint Presentation</vt:lpstr>
      <vt:lpstr>PowerPoint Presentation</vt:lpstr>
      <vt:lpstr>Four Core Planning Components </vt:lpstr>
      <vt:lpstr>Most Important Three Steps of ALL </vt:lpstr>
      <vt:lpstr>Training Works! It Worked with Rover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GeorgeB</dc:creator>
  <cp:lastModifiedBy>George</cp:lastModifiedBy>
  <cp:revision>72</cp:revision>
  <dcterms:created xsi:type="dcterms:W3CDTF">2013-09-15T15:12:00Z</dcterms:created>
  <dcterms:modified xsi:type="dcterms:W3CDTF">2013-10-08T11:11:49Z</dcterms:modified>
</cp:coreProperties>
</file>